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7" r:id="rId3"/>
  </p:sldMasterIdLst>
  <p:notesMasterIdLst>
    <p:notesMasterId r:id="rId18"/>
  </p:notesMasterIdLst>
  <p:sldIdLst>
    <p:sldId id="257" r:id="rId4"/>
    <p:sldId id="341" r:id="rId5"/>
    <p:sldId id="343" r:id="rId6"/>
    <p:sldId id="342" r:id="rId7"/>
    <p:sldId id="344" r:id="rId8"/>
    <p:sldId id="353" r:id="rId9"/>
    <p:sldId id="354" r:id="rId10"/>
    <p:sldId id="350" r:id="rId11"/>
    <p:sldId id="351" r:id="rId12"/>
    <p:sldId id="352" r:id="rId13"/>
    <p:sldId id="348" r:id="rId14"/>
    <p:sldId id="349" r:id="rId15"/>
    <p:sldId id="345" r:id="rId16"/>
    <p:sldId id="259" r:id="rId17"/>
  </p:sldIdLst>
  <p:sldSz cx="9144000" cy="6858000" type="screen4x3"/>
  <p:notesSz cx="6858000" cy="9144000"/>
  <p:custDataLst>
    <p:tags r:id="rId20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3F92"/>
    <a:srgbClr val="CBDB2A"/>
    <a:srgbClr val="00B3C9"/>
    <a:srgbClr val="E1058C"/>
    <a:srgbClr val="41AD49"/>
    <a:srgbClr val="FAA61A"/>
    <a:srgbClr val="D72FD7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D1A08C6-D8B5-CF44-B1E4-B8CA81974FFD}" type="datetimeFigureOut">
              <a:rPr lang="en-GB"/>
              <a:pPr>
                <a:defRPr/>
              </a:pPr>
              <a:t>12/06/17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76BF681-ECF6-D749-B743-CA070A4DAF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2577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379D36-C0F6-3545-8C2B-3C34A09A0D9B}" type="slidenum">
              <a:rPr lang="en-GB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 dirty="0">
              <a:latin typeface="Calibri" charset="0"/>
            </a:endParaRP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3AA0A2-9841-124C-A966-8DF64F02BFD6}" type="slidenum">
              <a:rPr lang="en-GB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Aqua: Title Slide">
    <p:bg>
      <p:bgPr>
        <a:solidFill>
          <a:srgbClr val="00B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tish Library Logo" descr="BLMARK_4 COL_BLRED_18m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Logo Cro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/>
          <a:stretch>
            <a:fillRect/>
          </a:stretch>
        </p:blipFill>
        <p:spPr bwMode="auto">
          <a:xfrm>
            <a:off x="6189663" y="0"/>
            <a:ext cx="2954337" cy="558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0829"/>
            <a:ext cx="573314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733143" cy="1752600"/>
          </a:xfrm>
        </p:spPr>
        <p:txBody>
          <a:bodyPr tIns="86868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96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e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ur Panel"/>
          <p:cNvSpPr/>
          <p:nvPr/>
        </p:nvSpPr>
        <p:spPr>
          <a:xfrm>
            <a:off x="0" y="0"/>
            <a:ext cx="9144000" cy="6019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4" name="Logo Hol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t="3619" b="18903"/>
          <a:stretch>
            <a:fillRect/>
          </a:stretch>
        </p:blipFill>
        <p:spPr bwMode="auto">
          <a:xfrm>
            <a:off x="0" y="0"/>
            <a:ext cx="9144000" cy="624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ritish Library Logo" descr="BLMARK_4 COL_BLRED_18m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419350"/>
            <a:ext cx="5715000" cy="105954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17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Purple: 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tish Library Logo" descr="BLMARK_4 COL_BLRED_18m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Logo Cro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/>
          <a:stretch>
            <a:fillRect/>
          </a:stretch>
        </p:blipFill>
        <p:spPr bwMode="auto">
          <a:xfrm>
            <a:off x="6189663" y="0"/>
            <a:ext cx="2954337" cy="558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0829"/>
            <a:ext cx="573314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733143" cy="1752600"/>
          </a:xfrm>
        </p:spPr>
        <p:txBody>
          <a:bodyPr tIns="86868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89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urple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696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urpl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2876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ple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001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ur Panel"/>
          <p:cNvSpPr/>
          <p:nvPr/>
        </p:nvSpPr>
        <p:spPr>
          <a:xfrm>
            <a:off x="0" y="0"/>
            <a:ext cx="9144000" cy="6019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4" name="Logo Hol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t="3619" b="18903"/>
          <a:stretch>
            <a:fillRect/>
          </a:stretch>
        </p:blipFill>
        <p:spPr bwMode="auto">
          <a:xfrm>
            <a:off x="0" y="0"/>
            <a:ext cx="9144000" cy="624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ritish Library Logo" descr="BLMARK_4 COL_BLRED_18m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419350"/>
            <a:ext cx="5715000" cy="105954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18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qua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7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qua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88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qua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74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lour Panel"/>
          <p:cNvSpPr/>
          <p:nvPr/>
        </p:nvSpPr>
        <p:spPr>
          <a:xfrm>
            <a:off x="0" y="0"/>
            <a:ext cx="9144000" cy="6019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4" name="Logo Hol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7" t="3619" b="18903"/>
          <a:stretch>
            <a:fillRect/>
          </a:stretch>
        </p:blipFill>
        <p:spPr bwMode="auto">
          <a:xfrm>
            <a:off x="0" y="0"/>
            <a:ext cx="9144000" cy="624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ritish Library Logo" descr="BLMARK_4 COL_BLRED_18m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419350"/>
            <a:ext cx="5715000" cy="105954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92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me: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itish Library Logo" descr="BLMARK_4 COL_BLRED_18m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Logo Cro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/>
          <a:stretch>
            <a:fillRect/>
          </a:stretch>
        </p:blipFill>
        <p:spPr bwMode="auto">
          <a:xfrm>
            <a:off x="6189663" y="0"/>
            <a:ext cx="2954337" cy="558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30829"/>
            <a:ext cx="573314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733143" cy="1752600"/>
          </a:xfrm>
        </p:spPr>
        <p:txBody>
          <a:bodyPr tIns="86868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36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me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300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me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66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ime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651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 Bar - 50% Tint"/>
          <p:cNvSpPr/>
          <p:nvPr/>
        </p:nvSpPr>
        <p:spPr>
          <a:xfrm>
            <a:off x="0" y="6264275"/>
            <a:ext cx="9144000" cy="593725"/>
          </a:xfrm>
          <a:prstGeom prst="rect">
            <a:avLst/>
          </a:prstGeom>
          <a:solidFill>
            <a:srgbClr val="00B3C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0184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491538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1029" name="British Library Logo" descr="BLMARK_4 COL_BLRED_18mm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Web Address"/>
          <p:cNvSpPr/>
          <p:nvPr/>
        </p:nvSpPr>
        <p:spPr>
          <a:xfrm>
            <a:off x="457200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rgbClr val="414141"/>
                </a:solidFill>
              </a:rPr>
              <a:t>www.bl.uk</a:t>
            </a:r>
            <a:endParaRPr lang="en-GB" sz="1400" dirty="0"/>
          </a:p>
        </p:txBody>
      </p:sp>
      <p:sp>
        <p:nvSpPr>
          <p:cNvPr id="15" name="Slide Number"/>
          <p:cNvSpPr/>
          <p:nvPr/>
        </p:nvSpPr>
        <p:spPr>
          <a:xfrm>
            <a:off x="7878763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8C4BC86-73E0-214C-973D-C3DE3B857C74}" type="slidenum">
              <a:rPr lang="en-GB" sz="1200">
                <a:solidFill>
                  <a:srgbClr val="414141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9" r:id="rId2"/>
    <p:sldLayoutId id="2147483680" r:id="rId3"/>
    <p:sldLayoutId id="2147483681" r:id="rId4"/>
    <p:sldLayoutId id="2147483689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74625" indent="-174625" algn="l" rtl="0" eaLnBrk="1" fontAlgn="base" hangingPunct="1">
        <a:spcBef>
          <a:spcPts val="1800"/>
        </a:spcBef>
        <a:spcAft>
          <a:spcPct val="0"/>
        </a:spcAft>
        <a:buClr>
          <a:schemeClr val="accent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9025" indent="-174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 Bar - 50% Tint"/>
          <p:cNvSpPr/>
          <p:nvPr/>
        </p:nvSpPr>
        <p:spPr>
          <a:xfrm>
            <a:off x="0" y="6264275"/>
            <a:ext cx="9144000" cy="593725"/>
          </a:xfrm>
          <a:prstGeom prst="rect">
            <a:avLst/>
          </a:prstGeom>
          <a:solidFill>
            <a:schemeClr val="accent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0184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491538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2053" name="British Library Logo" descr="BLMARK_4 COL_BLRED_18mm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Web Address"/>
          <p:cNvSpPr/>
          <p:nvPr/>
        </p:nvSpPr>
        <p:spPr>
          <a:xfrm>
            <a:off x="457200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rgbClr val="414141"/>
                </a:solidFill>
              </a:rPr>
              <a:t>www.bl.uk</a:t>
            </a:r>
            <a:endParaRPr lang="en-GB" sz="1400" dirty="0"/>
          </a:p>
        </p:txBody>
      </p:sp>
      <p:sp>
        <p:nvSpPr>
          <p:cNvPr id="15" name="Slide Number"/>
          <p:cNvSpPr/>
          <p:nvPr/>
        </p:nvSpPr>
        <p:spPr>
          <a:xfrm>
            <a:off x="7878763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415C2A06-533B-5D43-B711-F03CAF1A8B7B}" type="slidenum">
              <a:rPr lang="en-GB" sz="1200">
                <a:solidFill>
                  <a:srgbClr val="414141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2" r:id="rId2"/>
    <p:sldLayoutId id="2147483683" r:id="rId3"/>
    <p:sldLayoutId id="2147483684" r:id="rId4"/>
    <p:sldLayoutId id="2147483691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74625" indent="-174625" algn="l" rtl="0" fontAlgn="base">
        <a:spcBef>
          <a:spcPts val="1800"/>
        </a:spcBef>
        <a:spcAft>
          <a:spcPct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9025" indent="-174625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tom Bar - 50% Tint"/>
          <p:cNvSpPr/>
          <p:nvPr/>
        </p:nvSpPr>
        <p:spPr>
          <a:xfrm>
            <a:off x="0" y="6264275"/>
            <a:ext cx="9144000" cy="593725"/>
          </a:xfrm>
          <a:prstGeom prst="rect">
            <a:avLst/>
          </a:pr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0184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title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491538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3077" name="British Library Logo" descr="BLMARK_4 COL_BLRED_18mm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663" y="152400"/>
            <a:ext cx="4730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Web Address"/>
          <p:cNvSpPr/>
          <p:nvPr/>
        </p:nvSpPr>
        <p:spPr>
          <a:xfrm>
            <a:off x="457200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srgbClr val="414141"/>
                </a:solidFill>
              </a:rPr>
              <a:t>www.bl.uk</a:t>
            </a:r>
            <a:endParaRPr lang="en-GB" sz="1400" dirty="0"/>
          </a:p>
        </p:txBody>
      </p:sp>
      <p:sp>
        <p:nvSpPr>
          <p:cNvPr id="15" name="Slide Number"/>
          <p:cNvSpPr/>
          <p:nvPr/>
        </p:nvSpPr>
        <p:spPr>
          <a:xfrm>
            <a:off x="7878763" y="6350000"/>
            <a:ext cx="106997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089ADE8-2A89-994E-96E5-425C2A400A21}" type="slidenum">
              <a:rPr lang="en-GB" sz="1200">
                <a:solidFill>
                  <a:srgbClr val="414141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5" r:id="rId2"/>
    <p:sldLayoutId id="2147483686" r:id="rId3"/>
    <p:sldLayoutId id="2147483687" r:id="rId4"/>
    <p:sldLayoutId id="2147483693" r:id="rId5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174625" indent="-174625" algn="l" rtl="0" fontAlgn="base">
        <a:spcBef>
          <a:spcPts val="1800"/>
        </a:spcBef>
        <a:spcAft>
          <a:spcPct val="0"/>
        </a:spcAft>
        <a:buClr>
          <a:srgbClr val="803F9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88975" indent="-231775" algn="l" rtl="0" fontAlgn="base">
        <a:spcBef>
          <a:spcPct val="20000"/>
        </a:spcBef>
        <a:spcAft>
          <a:spcPct val="0"/>
        </a:spcAft>
        <a:buClr>
          <a:srgbClr val="803F9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089025" indent="-174625" algn="l" rtl="0" fontAlgn="base">
        <a:spcBef>
          <a:spcPct val="20000"/>
        </a:spcBef>
        <a:spcAft>
          <a:spcPct val="0"/>
        </a:spcAft>
        <a:buClr>
          <a:srgbClr val="803F92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803F92"/>
        </a:buClr>
        <a:buFont typeface="Arial" charset="0"/>
        <a:buChar char="–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»"/>
        <a:defRPr sz="22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1j34r37sPk" TargetMode="Externa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3"/>
          <p:cNvSpPr>
            <a:spLocks noGrp="1"/>
          </p:cNvSpPr>
          <p:nvPr>
            <p:ph type="ctrTitle"/>
          </p:nvPr>
        </p:nvSpPr>
        <p:spPr>
          <a:xfrm>
            <a:off x="457200" y="1730375"/>
            <a:ext cx="5732463" cy="1470025"/>
          </a:xfrm>
        </p:spPr>
        <p:txBody>
          <a:bodyPr/>
          <a:lstStyle/>
          <a:p>
            <a:r>
              <a:rPr lang="en-GB" dirty="0" smtClean="0">
                <a:latin typeface="Arial" charset="0"/>
              </a:rPr>
              <a:t>The Web Archive</a:t>
            </a:r>
            <a:r>
              <a:rPr lang="en-GB" dirty="0">
                <a:latin typeface="Arial" charset="0"/>
              </a:rPr>
              <a:t> </a:t>
            </a:r>
            <a:r>
              <a:rPr lang="en-GB" dirty="0" smtClean="0">
                <a:latin typeface="Arial" charset="0"/>
              </a:rPr>
              <a:t>and The Catalogue</a:t>
            </a:r>
            <a:endParaRPr lang="en-GB" dirty="0">
              <a:latin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732463" cy="17526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 smtClean="0">
                <a:ea typeface="+mn-ea"/>
                <a:cs typeface="+mn-cs"/>
              </a:rPr>
              <a:t>Andy Jackson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GB" dirty="0" smtClean="0">
                <a:ea typeface="+mn-ea"/>
                <a:cs typeface="+mn-cs"/>
              </a:rPr>
              <a:t>Web Archive Technical Lead</a:t>
            </a:r>
            <a:endParaRPr lang="en-GB" dirty="0"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Friendly Robot Army</a:t>
            </a:r>
            <a:endParaRPr lang="en-GB" dirty="0"/>
          </a:p>
        </p:txBody>
      </p:sp>
      <p:pic>
        <p:nvPicPr>
          <p:cNvPr id="4" name="Content Placeholder 3" descr="people-like-robots-whose-heads-tilt-to-the-side.jpe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" r="13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151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Georeference</a:t>
            </a:r>
            <a:r>
              <a:rPr lang="en-GB" dirty="0" smtClean="0"/>
              <a:t> Editor</a:t>
            </a:r>
            <a:endParaRPr lang="en-GB" dirty="0"/>
          </a:p>
        </p:txBody>
      </p:sp>
      <p:pic>
        <p:nvPicPr>
          <p:cNvPr id="4" name="Content Placeholder 3" descr="Screen Shot 2017-06-11 at 16.46.37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8" r="-40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6133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Georeference</a:t>
            </a:r>
            <a:r>
              <a:rPr lang="en-GB" dirty="0" smtClean="0"/>
              <a:t> Result</a:t>
            </a:r>
            <a:endParaRPr lang="en-GB" dirty="0"/>
          </a:p>
        </p:txBody>
      </p:sp>
      <p:pic>
        <p:nvPicPr>
          <p:cNvPr id="4" name="Content Placeholder 3" descr="Screen Shot 2017-06-11 at 16.47.05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8" r="-40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65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Layers of Transformation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15"/>
          <a:stretch>
            <a:fillRect/>
          </a:stretch>
        </p:blipFill>
        <p:spPr>
          <a:xfrm>
            <a:off x="292100" y="1412875"/>
            <a:ext cx="8718550" cy="4519613"/>
          </a:xfrm>
        </p:spPr>
      </p:pic>
    </p:spTree>
    <p:extLst>
      <p:ext uri="{BB962C8B-B14F-4D97-AF65-F5344CB8AC3E}">
        <p14:creationId xmlns:p14="http://schemas.microsoft.com/office/powerpoint/2010/main" val="1644134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4" descr="1996-graph-close-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0" r="26756"/>
          <a:stretch>
            <a:fillRect/>
          </a:stretch>
        </p:blipFill>
        <p:spPr bwMode="auto">
          <a:xfrm>
            <a:off x="5056188" y="1454150"/>
            <a:ext cx="36195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Arial" charset="0"/>
              </a:rPr>
              <a:t>Summary</a:t>
            </a:r>
            <a:endParaRPr lang="en-GB" dirty="0">
              <a:latin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648200" cy="4906963"/>
          </a:xfrm>
        </p:spPr>
        <p:txBody>
          <a:bodyPr/>
          <a:lstStyle/>
          <a:p>
            <a:r>
              <a:rPr lang="en-GB" sz="1800" dirty="0" smtClean="0">
                <a:latin typeface="Arial" charset="0"/>
              </a:rPr>
              <a:t>The catalogue tends to focus on chains of operation and backlogs, item by item</a:t>
            </a:r>
          </a:p>
          <a:p>
            <a:r>
              <a:rPr lang="en-GB" sz="1800" dirty="0" smtClean="0">
                <a:latin typeface="Arial" charset="0"/>
              </a:rPr>
              <a:t>The web archive tends to focus on transformation (and re-transformation) of data</a:t>
            </a:r>
          </a:p>
          <a:p>
            <a:r>
              <a:rPr lang="en-GB" sz="1800" dirty="0" smtClean="0">
                <a:latin typeface="Arial" charset="0"/>
              </a:rPr>
              <a:t>Layered data model can bring them together</a:t>
            </a:r>
          </a:p>
          <a:p>
            <a:r>
              <a:rPr lang="en-GB" sz="1800" dirty="0">
                <a:latin typeface="Arial" charset="0"/>
              </a:rPr>
              <a:t>Means revisiting the data (but fixity-checking requires this anyway</a:t>
            </a:r>
            <a:r>
              <a:rPr lang="en-GB" sz="1800" dirty="0" smtClean="0">
                <a:latin typeface="Arial" charset="0"/>
              </a:rPr>
              <a:t>)</a:t>
            </a:r>
          </a:p>
          <a:p>
            <a:r>
              <a:rPr lang="en-GB" sz="1800" dirty="0" smtClean="0">
                <a:latin typeface="Arial" charset="0"/>
              </a:rPr>
              <a:t>Costly in terms of disk space required</a:t>
            </a:r>
          </a:p>
          <a:p>
            <a:r>
              <a:rPr lang="en-GB" sz="1800" dirty="0">
                <a:latin typeface="Arial" charset="0"/>
              </a:rPr>
              <a:t>A</a:t>
            </a:r>
            <a:r>
              <a:rPr lang="en-GB" sz="1800" dirty="0" smtClean="0">
                <a:latin typeface="Arial" charset="0"/>
              </a:rPr>
              <a:t>llows rapid exploration and experimentation</a:t>
            </a:r>
          </a:p>
          <a:p>
            <a:pPr lvl="1"/>
            <a:endParaRPr lang="en-GB" sz="18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Journey </a:t>
            </a:r>
            <a:r>
              <a:rPr lang="en-GB" dirty="0"/>
              <a:t>o</a:t>
            </a:r>
            <a:r>
              <a:rPr lang="en-GB" dirty="0" smtClean="0"/>
              <a:t>f a (print) collection item</a:t>
            </a:r>
            <a:endParaRPr lang="en-GB" dirty="0"/>
          </a:p>
        </p:txBody>
      </p:sp>
      <p:pic>
        <p:nvPicPr>
          <p:cNvPr id="4" name="Content Placeholder 3" descr="journey.jp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0" b="-3650"/>
          <a:stretch>
            <a:fillRect/>
          </a:stretch>
        </p:blipFill>
        <p:spPr>
          <a:xfrm>
            <a:off x="0" y="1169484"/>
            <a:ext cx="9144000" cy="5283852"/>
          </a:xfrm>
        </p:spPr>
      </p:pic>
    </p:spTree>
    <p:extLst>
      <p:ext uri="{BB962C8B-B14F-4D97-AF65-F5344CB8AC3E}">
        <p14:creationId xmlns:p14="http://schemas.microsoft.com/office/powerpoint/2010/main" val="28187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Chains of events</a:t>
            </a:r>
            <a:endParaRPr lang="en-GB" dirty="0"/>
          </a:p>
        </p:txBody>
      </p:sp>
      <p:pic>
        <p:nvPicPr>
          <p:cNvPr id="4" name="Content Placeholder 3" descr="chain-of-event-model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19" r="-12319"/>
          <a:stretch>
            <a:fillRect/>
          </a:stretch>
        </p:blipFill>
        <p:spPr>
          <a:xfrm>
            <a:off x="457200" y="1268760"/>
            <a:ext cx="8491538" cy="4906963"/>
          </a:xfrm>
        </p:spPr>
      </p:pic>
    </p:spTree>
    <p:extLst>
      <p:ext uri="{BB962C8B-B14F-4D97-AF65-F5344CB8AC3E}">
        <p14:creationId xmlns:p14="http://schemas.microsoft.com/office/powerpoint/2010/main" val="26074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Original Digital Processing Workflow</a:t>
            </a:r>
            <a:endParaRPr lang="en-GB" dirty="0"/>
          </a:p>
        </p:txBody>
      </p:sp>
      <p:pic>
        <p:nvPicPr>
          <p:cNvPr id="4" name="Content Placeholder 3" descr="Original-DPT-Workflo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22" r="-11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643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Pre-Legal Deposit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491538" cy="4906963"/>
          </a:xfrm>
        </p:spPr>
        <p:txBody>
          <a:bodyPr/>
          <a:lstStyle/>
          <a:p>
            <a:r>
              <a:rPr lang="en-GB" dirty="0" smtClean="0"/>
              <a:t>Nomination</a:t>
            </a:r>
          </a:p>
          <a:p>
            <a:r>
              <a:rPr lang="en-GB" dirty="0" smtClean="0"/>
              <a:t>Authorisation</a:t>
            </a:r>
          </a:p>
          <a:p>
            <a:r>
              <a:rPr lang="en-GB" dirty="0" smtClean="0"/>
              <a:t>Harvesting</a:t>
            </a:r>
          </a:p>
          <a:p>
            <a:r>
              <a:rPr lang="en-GB" dirty="0" smtClean="0"/>
              <a:t>Quality Assurance</a:t>
            </a:r>
          </a:p>
          <a:p>
            <a:r>
              <a:rPr lang="en-GB" dirty="0" smtClean="0"/>
              <a:t>Submission</a:t>
            </a:r>
          </a:p>
          <a:p>
            <a:r>
              <a:rPr lang="en-GB" dirty="0" smtClean="0"/>
              <a:t>Ingest</a:t>
            </a:r>
          </a:p>
          <a:p>
            <a:r>
              <a:rPr lang="en-GB" dirty="0" smtClean="0"/>
              <a:t>Indexing</a:t>
            </a:r>
          </a:p>
          <a:p>
            <a:r>
              <a:rPr lang="en-GB" dirty="0" smtClean="0"/>
              <a:t>Access</a:t>
            </a:r>
          </a:p>
        </p:txBody>
      </p:sp>
      <p:pic>
        <p:nvPicPr>
          <p:cNvPr id="5" name="Picture 4" descr="WCT-work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87" y="1021804"/>
            <a:ext cx="43295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Collection Decoupled From Curation</a:t>
            </a:r>
            <a:endParaRPr lang="en-GB" dirty="0"/>
          </a:p>
        </p:txBody>
      </p:sp>
      <p:pic>
        <p:nvPicPr>
          <p:cNvPr id="4" name="Content Placeholder 3" descr="Decoupled-Collection-and-Curati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68" b="-19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016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Harvester</a:t>
            </a:r>
            <a:endParaRPr lang="en-GB" dirty="0"/>
          </a:p>
        </p:txBody>
      </p:sp>
      <p:pic>
        <p:nvPicPr>
          <p:cNvPr id="4" name="Content Placeholder 3" descr="Document-Harvester-Workflow-Rearrang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163" b="-81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3218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Helpful Robot Army</a:t>
            </a:r>
            <a:endParaRPr lang="en-GB" dirty="0"/>
          </a:p>
        </p:txBody>
      </p:sp>
      <p:pic>
        <p:nvPicPr>
          <p:cNvPr id="4" name="Content Placeholder 3" descr="honda-asimo-robot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3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521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Disagreeable Robot Army</a:t>
            </a:r>
            <a:endParaRPr lang="en-GB" dirty="0"/>
          </a:p>
        </p:txBody>
      </p:sp>
      <p:pic>
        <p:nvPicPr>
          <p:cNvPr id="4" name="Content Placeholder 3" descr="terminator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5" b="13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7584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a13a1cea625e35eb595b22bd03d01ed654e59"/>
  <p:tag name="ISPRING_RESOURCE_PATHS_HASH_2" val="977778f939a2942834f6e3b33e279431cca624e5"/>
</p:tagLst>
</file>

<file path=ppt/theme/theme1.xml><?xml version="1.0" encoding="utf-8"?>
<a:theme xmlns:a="http://schemas.openxmlformats.org/drawingml/2006/main" name="BL 2013 Template">
  <a:themeElements>
    <a:clrScheme name="BRL-01">
      <a:dk1>
        <a:srgbClr val="414141"/>
      </a:dk1>
      <a:lt1>
        <a:sysClr val="window" lastClr="FFFFFF"/>
      </a:lt1>
      <a:dk2>
        <a:srgbClr val="000000"/>
      </a:dk2>
      <a:lt2>
        <a:srgbClr val="D3D3D3"/>
      </a:lt2>
      <a:accent1>
        <a:srgbClr val="CBDB2A"/>
      </a:accent1>
      <a:accent2>
        <a:srgbClr val="00B3C9"/>
      </a:accent2>
      <a:accent3>
        <a:srgbClr val="803F92"/>
      </a:accent3>
      <a:accent4>
        <a:srgbClr val="FAA61A"/>
      </a:accent4>
      <a:accent5>
        <a:srgbClr val="41AD49"/>
      </a:accent5>
      <a:accent6>
        <a:srgbClr val="E1058C"/>
      </a:accent6>
      <a:hlink>
        <a:srgbClr val="959595"/>
      </a:hlink>
      <a:folHlink>
        <a:srgbClr val="E31B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3C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ime">
  <a:themeElements>
    <a:clrScheme name="BRL-01">
      <a:dk1>
        <a:srgbClr val="414141"/>
      </a:dk1>
      <a:lt1>
        <a:sysClr val="window" lastClr="FFFFFF"/>
      </a:lt1>
      <a:dk2>
        <a:srgbClr val="000000"/>
      </a:dk2>
      <a:lt2>
        <a:srgbClr val="D3D3D3"/>
      </a:lt2>
      <a:accent1>
        <a:srgbClr val="CBDB2A"/>
      </a:accent1>
      <a:accent2>
        <a:srgbClr val="00B3C9"/>
      </a:accent2>
      <a:accent3>
        <a:srgbClr val="803F92"/>
      </a:accent3>
      <a:accent4>
        <a:srgbClr val="FAA61A"/>
      </a:accent4>
      <a:accent5>
        <a:srgbClr val="41AD49"/>
      </a:accent5>
      <a:accent6>
        <a:srgbClr val="E1058C"/>
      </a:accent6>
      <a:hlink>
        <a:srgbClr val="959595"/>
      </a:hlink>
      <a:folHlink>
        <a:srgbClr val="E31B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3C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Purple">
  <a:themeElements>
    <a:clrScheme name="BRL-01">
      <a:dk1>
        <a:srgbClr val="414141"/>
      </a:dk1>
      <a:lt1>
        <a:sysClr val="window" lastClr="FFFFFF"/>
      </a:lt1>
      <a:dk2>
        <a:srgbClr val="000000"/>
      </a:dk2>
      <a:lt2>
        <a:srgbClr val="D3D3D3"/>
      </a:lt2>
      <a:accent1>
        <a:srgbClr val="CBDB2A"/>
      </a:accent1>
      <a:accent2>
        <a:srgbClr val="00B3C9"/>
      </a:accent2>
      <a:accent3>
        <a:srgbClr val="803F92"/>
      </a:accent3>
      <a:accent4>
        <a:srgbClr val="FAA61A"/>
      </a:accent4>
      <a:accent5>
        <a:srgbClr val="41AD49"/>
      </a:accent5>
      <a:accent6>
        <a:srgbClr val="E1058C"/>
      </a:accent6>
      <a:hlink>
        <a:srgbClr val="959595"/>
      </a:hlink>
      <a:folHlink>
        <a:srgbClr val="E31B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3C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 2013 Template.pot</Template>
  <TotalTime>20362</TotalTime>
  <Words>129</Words>
  <Application>Microsoft Macintosh PowerPoint</Application>
  <PresentationFormat>On-screen Show (4:3)</PresentationFormat>
  <Paragraphs>32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BL 2013 Template</vt:lpstr>
      <vt:lpstr>Lime</vt:lpstr>
      <vt:lpstr>Purple</vt:lpstr>
      <vt:lpstr>The Web Archive and The Catalogue</vt:lpstr>
      <vt:lpstr>Journey of a (print) collection item</vt:lpstr>
      <vt:lpstr>Chains of events</vt:lpstr>
      <vt:lpstr>Original Digital Processing Workflow</vt:lpstr>
      <vt:lpstr>Pre-Legal Deposit Workflow</vt:lpstr>
      <vt:lpstr>Collection Decoupled From Curation</vt:lpstr>
      <vt:lpstr>Document Harvester</vt:lpstr>
      <vt:lpstr>Helpful Robot Army</vt:lpstr>
      <vt:lpstr>Disagreeable Robot Army</vt:lpstr>
      <vt:lpstr>Friendly Robot Army</vt:lpstr>
      <vt:lpstr>Georeference Editor</vt:lpstr>
      <vt:lpstr>Georeference Result</vt:lpstr>
      <vt:lpstr>Layers of Transformation</vt:lpstr>
      <vt:lpstr>Summary</vt:lpstr>
    </vt:vector>
  </TitlesOfParts>
  <Company>The British Library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Jackson, Andrew</dc:creator>
  <cp:lastModifiedBy>Andrew Jackson</cp:lastModifiedBy>
  <cp:revision>138</cp:revision>
  <cp:lastPrinted>2013-02-16T14:33:51Z</cp:lastPrinted>
  <dcterms:created xsi:type="dcterms:W3CDTF">2014-05-16T08:41:03Z</dcterms:created>
  <dcterms:modified xsi:type="dcterms:W3CDTF">2017-06-14T07:48:21Z</dcterms:modified>
</cp:coreProperties>
</file>